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503420"/>
            <a:ext cx="9144000" cy="640080"/>
          </a:xfrm>
          <a:prstGeom prst="rect">
            <a:avLst/>
          </a:prstGeom>
          <a:solidFill>
            <a:srgbClr val="0B1422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9728" y="1325880"/>
            <a:ext cx="7132320" cy="1691640"/>
          </a:xfrm>
          <a:prstGeom prst="rect">
            <a:avLst/>
          </a:prstGeom>
          <a:solidFill>
            <a:srgbClr val="111827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1371600"/>
            <a:ext cx="6858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800" b="1" spc="800" kern="0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TATER</a:t>
            </a:r>
            <a:endParaRPr lang="en-US" sz="8800" dirty="0"/>
          </a:p>
        </p:txBody>
      </p:sp>
      <p:sp>
        <p:nvSpPr>
          <p:cNvPr id="6" name="Text 4"/>
          <p:cNvSpPr/>
          <p:nvPr/>
        </p:nvSpPr>
        <p:spPr>
          <a:xfrm>
            <a:off x="274320" y="2633472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 Analysis Targeting Enterprise Resources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274320" y="3090672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M365 &amp; Endpoint Compliance for Modern Security Teams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0" y="46405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tatersecurity.com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48874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TATER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84048" y="128016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POSITION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384048" y="292608"/>
            <a:ext cx="8595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TATER vs The Market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84048" y="987552"/>
            <a:ext cx="2377440" cy="384048"/>
          </a:xfrm>
          <a:prstGeom prst="rect">
            <a:avLst/>
          </a:prstGeom>
          <a:solidFill>
            <a:srgbClr val="0C1829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38912" y="987552"/>
            <a:ext cx="23042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Capability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2761488" y="987552"/>
            <a:ext cx="1481328" cy="384048"/>
          </a:xfrm>
          <a:prstGeom prst="rect">
            <a:avLst/>
          </a:prstGeom>
          <a:solidFill>
            <a:srgbClr val="3B9EFF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816352" y="987552"/>
            <a:ext cx="14081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TATER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242816" y="987552"/>
            <a:ext cx="1481328" cy="384048"/>
          </a:xfrm>
          <a:prstGeom prst="rect">
            <a:avLst/>
          </a:prstGeom>
          <a:solidFill>
            <a:srgbClr val="0C1829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297680" y="987552"/>
            <a:ext cx="14081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Purview / Secure Score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5724144" y="987552"/>
            <a:ext cx="1481328" cy="384048"/>
          </a:xfrm>
          <a:prstGeom prst="rect">
            <a:avLst/>
          </a:prstGeom>
          <a:solidFill>
            <a:srgbClr val="0C1829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779008" y="987552"/>
            <a:ext cx="14081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Drata / Vanta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7205472" y="987552"/>
            <a:ext cx="1481328" cy="384048"/>
          </a:xfrm>
          <a:prstGeom prst="rect">
            <a:avLst/>
          </a:prstGeom>
          <a:solidFill>
            <a:srgbClr val="0C1829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260336" y="987552"/>
            <a:ext cx="14081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Qualys / Tenable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84048" y="1371600"/>
            <a:ext cx="2377440" cy="493776"/>
          </a:xfrm>
          <a:prstGeom prst="rect">
            <a:avLst/>
          </a:prstGeom>
          <a:solidFill>
            <a:srgbClr val="161B27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38912" y="1371600"/>
            <a:ext cx="2304288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CIS + SCuBA + DISA coverage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761488" y="1371600"/>
            <a:ext cx="1481328" cy="493776"/>
          </a:xfrm>
          <a:prstGeom prst="rect">
            <a:avLst/>
          </a:prstGeom>
          <a:solidFill>
            <a:srgbClr val="0C1F38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816352" y="1371600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three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4242816" y="1371600"/>
            <a:ext cx="1481328" cy="493776"/>
          </a:xfrm>
          <a:prstGeom prst="rect">
            <a:avLst/>
          </a:prstGeom>
          <a:solidFill>
            <a:srgbClr val="161B27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297680" y="1371600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None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5724144" y="1371600"/>
            <a:ext cx="1481328" cy="493776"/>
          </a:xfrm>
          <a:prstGeom prst="rect">
            <a:avLst/>
          </a:prstGeom>
          <a:solidFill>
            <a:srgbClr val="161B27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779008" y="1371600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None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7205472" y="1371600"/>
            <a:ext cx="1481328" cy="493776"/>
          </a:xfrm>
          <a:prstGeom prst="rect">
            <a:avLst/>
          </a:prstGeom>
          <a:solidFill>
            <a:srgbClr val="161B27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260336" y="1371600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Partial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84048" y="1883664"/>
            <a:ext cx="2377440" cy="493776"/>
          </a:xfrm>
          <a:prstGeom prst="rect">
            <a:avLst/>
          </a:prstGeom>
          <a:solidFill>
            <a:srgbClr val="12171F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38912" y="1883664"/>
            <a:ext cx="2304288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M365 SaaS compliance scanning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2761488" y="1883664"/>
            <a:ext cx="1481328" cy="493776"/>
          </a:xfrm>
          <a:prstGeom prst="rect">
            <a:avLst/>
          </a:prstGeom>
          <a:solidFill>
            <a:srgbClr val="0C1F38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816352" y="1883664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242816" y="1883664"/>
            <a:ext cx="1481328" cy="493776"/>
          </a:xfrm>
          <a:prstGeom prst="rect">
            <a:avLst/>
          </a:prstGeom>
          <a:solidFill>
            <a:srgbClr val="12171F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297680" y="1883664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5724144" y="1883664"/>
            <a:ext cx="1481328" cy="493776"/>
          </a:xfrm>
          <a:prstGeom prst="rect">
            <a:avLst/>
          </a:prstGeom>
          <a:solidFill>
            <a:srgbClr val="12171F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779008" y="1883664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None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7205472" y="1883664"/>
            <a:ext cx="1481328" cy="493776"/>
          </a:xfrm>
          <a:prstGeom prst="rect">
            <a:avLst/>
          </a:prstGeom>
          <a:solidFill>
            <a:srgbClr val="12171F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260336" y="1883664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None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384048" y="2395728"/>
            <a:ext cx="2377440" cy="493776"/>
          </a:xfrm>
          <a:prstGeom prst="rect">
            <a:avLst/>
          </a:prstGeom>
          <a:solidFill>
            <a:srgbClr val="161B27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38912" y="2395728"/>
            <a:ext cx="2304288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 vuln scanning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2761488" y="2395728"/>
            <a:ext cx="1481328" cy="493776"/>
          </a:xfrm>
          <a:prstGeom prst="rect">
            <a:avLst/>
          </a:prstGeom>
          <a:solidFill>
            <a:srgbClr val="0C1F38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2816352" y="2395728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MDE + KEV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4242816" y="2395728"/>
            <a:ext cx="1481328" cy="493776"/>
          </a:xfrm>
          <a:prstGeom prst="rect">
            <a:avLst/>
          </a:prstGeom>
          <a:solidFill>
            <a:srgbClr val="161B27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297680" y="2395728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Partial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5724144" y="2395728"/>
            <a:ext cx="1481328" cy="493776"/>
          </a:xfrm>
          <a:prstGeom prst="rect">
            <a:avLst/>
          </a:prstGeom>
          <a:solidFill>
            <a:srgbClr val="161B27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779008" y="2395728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None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7205472" y="2395728"/>
            <a:ext cx="1481328" cy="493776"/>
          </a:xfrm>
          <a:prstGeom prst="rect">
            <a:avLst/>
          </a:prstGeom>
          <a:solidFill>
            <a:srgbClr val="161B27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7260336" y="2395728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384048" y="2907792"/>
            <a:ext cx="2377440" cy="493776"/>
          </a:xfrm>
          <a:prstGeom prst="rect">
            <a:avLst/>
          </a:prstGeom>
          <a:solidFill>
            <a:srgbClr val="12171F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38912" y="2907792"/>
            <a:ext cx="2304288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remediation (52 scripts)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2761488" y="2907792"/>
            <a:ext cx="1481328" cy="493776"/>
          </a:xfrm>
          <a:prstGeom prst="rect">
            <a:avLst/>
          </a:prstGeom>
          <a:solidFill>
            <a:srgbClr val="0C1F38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2816352" y="2907792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</a:t>
            </a:r>
            <a:endParaRPr lang="en-US" sz="950" dirty="0"/>
          </a:p>
        </p:txBody>
      </p:sp>
      <p:sp>
        <p:nvSpPr>
          <p:cNvPr id="50" name="Shape 48"/>
          <p:cNvSpPr/>
          <p:nvPr/>
        </p:nvSpPr>
        <p:spPr>
          <a:xfrm>
            <a:off x="4242816" y="2907792"/>
            <a:ext cx="1481328" cy="493776"/>
          </a:xfrm>
          <a:prstGeom prst="rect">
            <a:avLst/>
          </a:prstGeom>
          <a:solidFill>
            <a:srgbClr val="12171F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297680" y="2907792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None</a:t>
            </a:r>
            <a:endParaRPr lang="en-US" sz="950" dirty="0"/>
          </a:p>
        </p:txBody>
      </p:sp>
      <p:sp>
        <p:nvSpPr>
          <p:cNvPr id="52" name="Shape 50"/>
          <p:cNvSpPr/>
          <p:nvPr/>
        </p:nvSpPr>
        <p:spPr>
          <a:xfrm>
            <a:off x="5724144" y="2907792"/>
            <a:ext cx="1481328" cy="493776"/>
          </a:xfrm>
          <a:prstGeom prst="rect">
            <a:avLst/>
          </a:prstGeom>
          <a:solidFill>
            <a:srgbClr val="12171F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5779008" y="2907792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None</a:t>
            </a:r>
            <a:endParaRPr lang="en-US" sz="950" dirty="0"/>
          </a:p>
        </p:txBody>
      </p:sp>
      <p:sp>
        <p:nvSpPr>
          <p:cNvPr id="54" name="Shape 52"/>
          <p:cNvSpPr/>
          <p:nvPr/>
        </p:nvSpPr>
        <p:spPr>
          <a:xfrm>
            <a:off x="7205472" y="2907792"/>
            <a:ext cx="1481328" cy="493776"/>
          </a:xfrm>
          <a:prstGeom prst="rect">
            <a:avLst/>
          </a:prstGeom>
          <a:solidFill>
            <a:srgbClr val="12171F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7260336" y="2907792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Partial</a:t>
            </a:r>
            <a:endParaRPr lang="en-US" sz="950" dirty="0"/>
          </a:p>
        </p:txBody>
      </p:sp>
      <p:sp>
        <p:nvSpPr>
          <p:cNvPr id="56" name="Shape 54"/>
          <p:cNvSpPr/>
          <p:nvPr/>
        </p:nvSpPr>
        <p:spPr>
          <a:xfrm>
            <a:off x="384048" y="3419856"/>
            <a:ext cx="2377440" cy="493776"/>
          </a:xfrm>
          <a:prstGeom prst="rect">
            <a:avLst/>
          </a:prstGeom>
          <a:solidFill>
            <a:srgbClr val="161B27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38912" y="3419856"/>
            <a:ext cx="2304288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GRC modules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2761488" y="3419856"/>
            <a:ext cx="1481328" cy="493776"/>
          </a:xfrm>
          <a:prstGeom prst="rect">
            <a:avLst/>
          </a:prstGeom>
          <a:solidFill>
            <a:srgbClr val="0C1F38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2816352" y="3419856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</a:t>
            </a:r>
            <a:endParaRPr lang="en-US" sz="950" dirty="0"/>
          </a:p>
        </p:txBody>
      </p:sp>
      <p:sp>
        <p:nvSpPr>
          <p:cNvPr id="60" name="Shape 58"/>
          <p:cNvSpPr/>
          <p:nvPr/>
        </p:nvSpPr>
        <p:spPr>
          <a:xfrm>
            <a:off x="4242816" y="3419856"/>
            <a:ext cx="1481328" cy="493776"/>
          </a:xfrm>
          <a:prstGeom prst="rect">
            <a:avLst/>
          </a:prstGeom>
          <a:solidFill>
            <a:srgbClr val="161B27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4297680" y="3419856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None</a:t>
            </a:r>
            <a:endParaRPr lang="en-US" sz="950" dirty="0"/>
          </a:p>
        </p:txBody>
      </p:sp>
      <p:sp>
        <p:nvSpPr>
          <p:cNvPr id="62" name="Shape 60"/>
          <p:cNvSpPr/>
          <p:nvPr/>
        </p:nvSpPr>
        <p:spPr>
          <a:xfrm>
            <a:off x="5724144" y="3419856"/>
            <a:ext cx="1481328" cy="493776"/>
          </a:xfrm>
          <a:prstGeom prst="rect">
            <a:avLst/>
          </a:prstGeom>
          <a:solidFill>
            <a:srgbClr val="161B27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5779008" y="3419856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Partial</a:t>
            </a:r>
            <a:endParaRPr lang="en-US" sz="950" dirty="0"/>
          </a:p>
        </p:txBody>
      </p:sp>
      <p:sp>
        <p:nvSpPr>
          <p:cNvPr id="64" name="Shape 62"/>
          <p:cNvSpPr/>
          <p:nvPr/>
        </p:nvSpPr>
        <p:spPr>
          <a:xfrm>
            <a:off x="7205472" y="3419856"/>
            <a:ext cx="1481328" cy="493776"/>
          </a:xfrm>
          <a:prstGeom prst="rect">
            <a:avLst/>
          </a:prstGeom>
          <a:solidFill>
            <a:srgbClr val="161B27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7260336" y="3419856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None</a:t>
            </a:r>
            <a:endParaRPr lang="en-US" sz="950" dirty="0"/>
          </a:p>
        </p:txBody>
      </p:sp>
      <p:sp>
        <p:nvSpPr>
          <p:cNvPr id="66" name="Shape 64"/>
          <p:cNvSpPr/>
          <p:nvPr/>
        </p:nvSpPr>
        <p:spPr>
          <a:xfrm>
            <a:off x="384048" y="3931920"/>
            <a:ext cx="2377440" cy="493776"/>
          </a:xfrm>
          <a:prstGeom prst="rect">
            <a:avLst/>
          </a:prstGeom>
          <a:solidFill>
            <a:srgbClr val="12171F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438912" y="3931920"/>
            <a:ext cx="2304288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MSP multi-tenant</a:t>
            </a:r>
            <a:endParaRPr lang="en-US" sz="1000" dirty="0"/>
          </a:p>
        </p:txBody>
      </p:sp>
      <p:sp>
        <p:nvSpPr>
          <p:cNvPr id="68" name="Shape 66"/>
          <p:cNvSpPr/>
          <p:nvPr/>
        </p:nvSpPr>
        <p:spPr>
          <a:xfrm>
            <a:off x="2761488" y="3931920"/>
            <a:ext cx="1481328" cy="493776"/>
          </a:xfrm>
          <a:prstGeom prst="rect">
            <a:avLst/>
          </a:prstGeom>
          <a:solidFill>
            <a:srgbClr val="0C1F38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2816352" y="3931920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</a:t>
            </a:r>
            <a:endParaRPr lang="en-US" sz="950" dirty="0"/>
          </a:p>
        </p:txBody>
      </p:sp>
      <p:sp>
        <p:nvSpPr>
          <p:cNvPr id="70" name="Shape 68"/>
          <p:cNvSpPr/>
          <p:nvPr/>
        </p:nvSpPr>
        <p:spPr>
          <a:xfrm>
            <a:off x="4242816" y="3931920"/>
            <a:ext cx="1481328" cy="493776"/>
          </a:xfrm>
          <a:prstGeom prst="rect">
            <a:avLst/>
          </a:prstGeom>
          <a:solidFill>
            <a:srgbClr val="12171F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4297680" y="3931920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None</a:t>
            </a:r>
            <a:endParaRPr lang="en-US" sz="950" dirty="0"/>
          </a:p>
        </p:txBody>
      </p:sp>
      <p:sp>
        <p:nvSpPr>
          <p:cNvPr id="72" name="Shape 70"/>
          <p:cNvSpPr/>
          <p:nvPr/>
        </p:nvSpPr>
        <p:spPr>
          <a:xfrm>
            <a:off x="5724144" y="3931920"/>
            <a:ext cx="1481328" cy="493776"/>
          </a:xfrm>
          <a:prstGeom prst="rect">
            <a:avLst/>
          </a:prstGeom>
          <a:solidFill>
            <a:srgbClr val="12171F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5779008" y="3931920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None</a:t>
            </a:r>
            <a:endParaRPr lang="en-US" sz="950" dirty="0"/>
          </a:p>
        </p:txBody>
      </p:sp>
      <p:sp>
        <p:nvSpPr>
          <p:cNvPr id="74" name="Shape 72"/>
          <p:cNvSpPr/>
          <p:nvPr/>
        </p:nvSpPr>
        <p:spPr>
          <a:xfrm>
            <a:off x="7205472" y="3931920"/>
            <a:ext cx="1481328" cy="493776"/>
          </a:xfrm>
          <a:prstGeom prst="rect">
            <a:avLst/>
          </a:prstGeom>
          <a:solidFill>
            <a:srgbClr val="12171F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7260336" y="3931920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None</a:t>
            </a:r>
            <a:endParaRPr lang="en-US" sz="950" dirty="0"/>
          </a:p>
        </p:txBody>
      </p:sp>
      <p:sp>
        <p:nvSpPr>
          <p:cNvPr id="76" name="Shape 74"/>
          <p:cNvSpPr/>
          <p:nvPr/>
        </p:nvSpPr>
        <p:spPr>
          <a:xfrm>
            <a:off x="384048" y="4443984"/>
            <a:ext cx="2377440" cy="493776"/>
          </a:xfrm>
          <a:prstGeom prst="rect">
            <a:avLst/>
          </a:prstGeom>
          <a:solidFill>
            <a:srgbClr val="161B27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438912" y="4443984"/>
            <a:ext cx="2304288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</a:t>
            </a:r>
            <a:endParaRPr lang="en-US" sz="1000" dirty="0"/>
          </a:p>
        </p:txBody>
      </p:sp>
      <p:sp>
        <p:nvSpPr>
          <p:cNvPr id="78" name="Shape 76"/>
          <p:cNvSpPr/>
          <p:nvPr/>
        </p:nvSpPr>
        <p:spPr>
          <a:xfrm>
            <a:off x="2761488" y="4443984"/>
            <a:ext cx="1481328" cy="493776"/>
          </a:xfrm>
          <a:prstGeom prst="rect">
            <a:avLst/>
          </a:prstGeom>
          <a:solidFill>
            <a:srgbClr val="0C1F38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2816352" y="4443984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$2/user/mo</a:t>
            </a:r>
            <a:endParaRPr lang="en-US" sz="950" dirty="0"/>
          </a:p>
        </p:txBody>
      </p:sp>
      <p:sp>
        <p:nvSpPr>
          <p:cNvPr id="80" name="Shape 78"/>
          <p:cNvSpPr/>
          <p:nvPr/>
        </p:nvSpPr>
        <p:spPr>
          <a:xfrm>
            <a:off x="4242816" y="4443984"/>
            <a:ext cx="1481328" cy="493776"/>
          </a:xfrm>
          <a:prstGeom prst="rect">
            <a:avLst/>
          </a:prstGeom>
          <a:solidFill>
            <a:srgbClr val="161B27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4297680" y="4443984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Incl. w/ M365</a:t>
            </a:r>
            <a:endParaRPr lang="en-US" sz="950" dirty="0"/>
          </a:p>
        </p:txBody>
      </p:sp>
      <p:sp>
        <p:nvSpPr>
          <p:cNvPr id="82" name="Shape 80"/>
          <p:cNvSpPr/>
          <p:nvPr/>
        </p:nvSpPr>
        <p:spPr>
          <a:xfrm>
            <a:off x="5724144" y="4443984"/>
            <a:ext cx="1481328" cy="493776"/>
          </a:xfrm>
          <a:prstGeom prst="rect">
            <a:avLst/>
          </a:prstGeom>
          <a:solidFill>
            <a:srgbClr val="161B27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5779008" y="4443984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$$$ per-emp</a:t>
            </a:r>
            <a:endParaRPr lang="en-US" sz="950" dirty="0"/>
          </a:p>
        </p:txBody>
      </p:sp>
      <p:sp>
        <p:nvSpPr>
          <p:cNvPr id="84" name="Shape 82"/>
          <p:cNvSpPr/>
          <p:nvPr/>
        </p:nvSpPr>
        <p:spPr>
          <a:xfrm>
            <a:off x="7205472" y="4443984"/>
            <a:ext cx="1481328" cy="493776"/>
          </a:xfrm>
          <a:prstGeom prst="rect">
            <a:avLst/>
          </a:prstGeom>
          <a:solidFill>
            <a:srgbClr val="161B27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85" name="Text 83"/>
          <p:cNvSpPr/>
          <p:nvPr/>
        </p:nvSpPr>
        <p:spPr>
          <a:xfrm>
            <a:off x="7260336" y="4443984"/>
            <a:ext cx="14081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$$$$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48874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TATER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84048" y="128016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ONBOARDING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384048" y="292608"/>
            <a:ext cx="8595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and Running in Minutes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84048" y="1024128"/>
            <a:ext cx="658368" cy="658368"/>
          </a:xfrm>
          <a:prstGeom prst="ellipse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84048" y="1024128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F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704088" y="1682496"/>
            <a:ext cx="0" cy="603504"/>
          </a:xfrm>
          <a:prstGeom prst="line">
            <a:avLst/>
          </a:prstGeom>
          <a:noFill/>
          <a:ln w="19050">
            <a:solidFill>
              <a:srgbClr val="3B9E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207008" y="1024128"/>
            <a:ext cx="7589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 the Agent or Connect via Azure Automation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1207008" y="1353312"/>
            <a:ext cx="75895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the Windows MSI agent for endpoint scanning — or configure the Azure Automation runbook wizard for cloud scanning. Interactive setup guides you through every step.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84048" y="2286000"/>
            <a:ext cx="658368" cy="658368"/>
          </a:xfrm>
          <a:prstGeom prst="ellipse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84048" y="228600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F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13" name="Shape 11"/>
          <p:cNvSpPr/>
          <p:nvPr/>
        </p:nvSpPr>
        <p:spPr>
          <a:xfrm>
            <a:off x="704088" y="2944368"/>
            <a:ext cx="0" cy="603504"/>
          </a:xfrm>
          <a:prstGeom prst="line">
            <a:avLst/>
          </a:prstGeom>
          <a:noFill/>
          <a:ln w="19050">
            <a:solidFill>
              <a:srgbClr val="3B9E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207008" y="2286000"/>
            <a:ext cx="7589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 Admin Consent — One Click Onboards Your M365 Tenant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1207008" y="2615184"/>
            <a:ext cx="75895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Register TATER as an Entra ID app, grant the required Graph API permissions, and your entire M365 tenant is connected. No PowerShell expertise required.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84048" y="3547872"/>
            <a:ext cx="658368" cy="658368"/>
          </a:xfrm>
          <a:prstGeom prst="ellipse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84048" y="3547872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F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1207008" y="3547872"/>
            <a:ext cx="75895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Your First Scan — Compliance Score in Under 10 Minutes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1207008" y="3877056"/>
            <a:ext cx="75895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 a scan and get an immediate compliance baseline across CIS, SCuBA, and DISA controls — with a prioritized remediation queue ready to action.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84048" y="4663440"/>
            <a:ext cx="8503920" cy="329184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84048" y="4663440"/>
            <a:ext cx="8503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Free Trial at tatersecurity.com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137660"/>
            <a:ext cx="9144000" cy="1005840"/>
          </a:xfrm>
          <a:prstGeom prst="rect">
            <a:avLst/>
          </a:prstGeom>
          <a:solidFill>
            <a:srgbClr val="060A10"/>
          </a:solidFill>
          <a:ln w="6350">
            <a:solidFill>
              <a:srgbClr val="1E3A5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1078992"/>
            <a:ext cx="8503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Automate Your Compliance?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384048" y="2121408"/>
            <a:ext cx="8503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 a demo — we'll scan your tenant live and show you real results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84048" y="2651760"/>
            <a:ext cx="8503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tatersecurity.com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384048" y="333756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info@tatersecurity.com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74320" y="4393692"/>
            <a:ext cx="8595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B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TATER  |  Threat Analysis Targeting Enterprise Resources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274320" y="466801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4B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(c) 2026 TATER Security  |  sales@tatersecurity.com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48874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TATER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84048" y="128016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CHALLENGE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384048" y="292608"/>
            <a:ext cx="8595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is Broken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84048" y="1024128"/>
            <a:ext cx="4160520" cy="1572768"/>
          </a:xfrm>
          <a:prstGeom prst="rect">
            <a:avLst/>
          </a:prstGeom>
          <a:solidFill>
            <a:srgbClr val="161B27"/>
          </a:solidFill>
          <a:ln w="9525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84048" y="1024128"/>
            <a:ext cx="45720" cy="1572768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133856"/>
            <a:ext cx="3931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48640" y="1645920"/>
            <a:ext cx="3904488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audits consume weeks of engineering time per cycle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773168" y="1024128"/>
            <a:ext cx="4160520" cy="1572768"/>
          </a:xfrm>
          <a:prstGeom prst="rect">
            <a:avLst/>
          </a:prstGeom>
          <a:solidFill>
            <a:srgbClr val="161B27"/>
          </a:solidFill>
          <a:ln w="9525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73168" y="1024128"/>
            <a:ext cx="45720" cy="1572768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37760" y="1133856"/>
            <a:ext cx="3931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FRAMEWORKS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937760" y="1645920"/>
            <a:ext cx="3904488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CIS, SCuBA, DISA, NIST — each tracked in isolation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384048" y="2761488"/>
            <a:ext cx="4160520" cy="1572768"/>
          </a:xfrm>
          <a:prstGeom prst="rect">
            <a:avLst/>
          </a:prstGeom>
          <a:solidFill>
            <a:srgbClr val="161B27"/>
          </a:solidFill>
          <a:ln w="9525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84048" y="2761488"/>
            <a:ext cx="45720" cy="1572768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2871216"/>
            <a:ext cx="3931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BLIND SPOTS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548640" y="3383280"/>
            <a:ext cx="3904488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visibility into endpoint posture or device vulnerabilities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4773168" y="2761488"/>
            <a:ext cx="4160520" cy="1572768"/>
          </a:xfrm>
          <a:prstGeom prst="rect">
            <a:avLst/>
          </a:prstGeom>
          <a:solidFill>
            <a:srgbClr val="161B27"/>
          </a:solidFill>
          <a:ln w="9525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73168" y="2761488"/>
            <a:ext cx="45720" cy="1572768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937760" y="2871216"/>
            <a:ext cx="3931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SPREADSHEETS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4937760" y="3383280"/>
            <a:ext cx="3904488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Remediation tracked in disconnected Excel files</a:t>
            </a:r>
            <a:endParaRPr lang="en-US" sz="1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48874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TATER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84048" y="128016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OVERVIEW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384048" y="292608"/>
            <a:ext cx="8595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Platform. Full Coverage.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84048" y="987552"/>
            <a:ext cx="2743200" cy="502920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93776" y="1042416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F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M365 Cloud Scanning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384048" y="1490472"/>
            <a:ext cx="2743200" cy="3081528"/>
          </a:xfrm>
          <a:prstGeom prst="rect">
            <a:avLst/>
          </a:prstGeom>
          <a:solidFill>
            <a:srgbClr val="161B27"/>
          </a:solidFill>
          <a:ln w="9525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12064" y="1554480"/>
            <a:ext cx="2542032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Exchange Online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SharePoint &amp; OneDrive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Teams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Entra ID (Azure AD)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Defender for Office 365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Purview &amp; Compliance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BI / Platform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91840" y="987552"/>
            <a:ext cx="2743200" cy="502920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01568" y="1042416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F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 Security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3291840" y="1490472"/>
            <a:ext cx="2743200" cy="3081528"/>
          </a:xfrm>
          <a:prstGeom prst="rect">
            <a:avLst/>
          </a:prstGeom>
          <a:solidFill>
            <a:srgbClr val="161B27"/>
          </a:solidFill>
          <a:ln w="9525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419856" y="1554480"/>
            <a:ext cx="2542032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MDE device inventory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CVE tracking by severity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CISA KEV integration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EPSS exploit prediction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Ransomware-linked alerts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Intune compliance status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EOL detection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99632" y="987552"/>
            <a:ext cx="2743200" cy="502920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309360" y="1042416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F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GRC Modules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199632" y="1490472"/>
            <a:ext cx="2743200" cy="3081528"/>
          </a:xfrm>
          <a:prstGeom prst="rect">
            <a:avLst/>
          </a:prstGeom>
          <a:solidFill>
            <a:srgbClr val="161B27"/>
          </a:solidFill>
          <a:ln w="9525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327648" y="1554480"/>
            <a:ext cx="2542032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Register &amp; Heat Map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Management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Exception Workflows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BCP / Disaster Recovery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Awareness Training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Classification &amp; Privacy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Frameworks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48874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TATER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84048" y="128016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STANDARDS &amp; FRAMEWORKS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384048" y="292608"/>
            <a:ext cx="8595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for the Frameworks You're Measured Against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84048" y="1097280"/>
            <a:ext cx="201168" cy="201168"/>
          </a:xfrm>
          <a:prstGeom prst="ellipse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13232" y="987552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CIS Microsoft 365 Foundations Benchmark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713232" y="1280160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 1 &amp; 2 controls across Exchange, SharePoint, Teams, Entra ID, Defender, Power BI, and Purview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84048" y="1847088"/>
            <a:ext cx="201168" cy="201168"/>
          </a:xfrm>
          <a:prstGeom prst="ellipse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13232" y="173736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CISA SCuBA Baselines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713232" y="2029968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7 SCuBA baselines with granular control-level results and evidence export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84048" y="2596896"/>
            <a:ext cx="201168" cy="201168"/>
          </a:xfrm>
          <a:prstGeom prst="ellipse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13232" y="2487168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 STIGs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713232" y="2779776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Defense Information Systems Agency STIG controls for M365 cloud and endpoint configurations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384048" y="3346704"/>
            <a:ext cx="201168" cy="201168"/>
          </a:xfrm>
          <a:prstGeom prst="ellipse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13232" y="3236976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NIST CSF / 800-53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713232" y="3529584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Cross-map existing controls to NIST for risk management and federal compliance reporting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384048" y="4096512"/>
            <a:ext cx="201168" cy="201168"/>
          </a:xfrm>
          <a:prstGeom prst="ellipse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13232" y="3986784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Frameworks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713232" y="4279392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your own frameworks with the visual editor and distribute to client orgs as an MSP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384048" y="4681728"/>
            <a:ext cx="8503920" cy="292608"/>
          </a:xfrm>
          <a:prstGeom prst="rect">
            <a:avLst/>
          </a:prstGeom>
          <a:solidFill>
            <a:srgbClr val="0C1829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" y="4700016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Controls auto-map across frameworks — fix once, satisfy many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48874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TATER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84048" y="128016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CAPABILITIES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384048" y="292608"/>
            <a:ext cx="8595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Comprehensive Security &amp; Compliance Automation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384048" y="1005840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SCANNING &amp; COMPLIANCE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828032" y="1005840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&amp; GRC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4681728" y="1005840"/>
            <a:ext cx="0" cy="3840480"/>
          </a:xfrm>
          <a:prstGeom prst="line">
            <a:avLst/>
          </a:prstGeom>
          <a:noFill/>
          <a:ln w="12700">
            <a:solidFill>
              <a:srgbClr val="1E3A5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84048" y="1371600"/>
            <a:ext cx="54864" cy="310896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66928" y="1298448"/>
            <a:ext cx="398678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daily / weekly M365 cloud scans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384048" y="1965960"/>
            <a:ext cx="54864" cy="310896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66928" y="1892808"/>
            <a:ext cx="398678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200+ compliance controls across all frameworks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384048" y="2560320"/>
            <a:ext cx="54864" cy="310896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2487168"/>
            <a:ext cx="398678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Threshold-based V2 evaluation engine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384048" y="3154680"/>
            <a:ext cx="54864" cy="310896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66928" y="3081528"/>
            <a:ext cx="398678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Override &amp; risk acceptance workflows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384048" y="3749040"/>
            <a:ext cx="54864" cy="310896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66928" y="3675888"/>
            <a:ext cx="398678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library with 11 professional templates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384048" y="4343400"/>
            <a:ext cx="54864" cy="310896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66928" y="4270248"/>
            <a:ext cx="398678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roadmap &amp; MSP planning tools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4828032" y="1371600"/>
            <a:ext cx="54864" cy="310896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10912" y="1298448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remediation — 52 pre-built scripts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4828032" y="1965960"/>
            <a:ext cx="54864" cy="310896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010912" y="1892808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Agent-based Windows endpoint scanning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828032" y="2560320"/>
            <a:ext cx="54864" cy="310896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010912" y="2487168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MITRE ATT&amp;CK technique mapping</a:t>
            </a:r>
            <a:endParaRPr lang="en-US" sz="1250" dirty="0"/>
          </a:p>
        </p:txBody>
      </p:sp>
      <p:sp>
        <p:nvSpPr>
          <p:cNvPr id="27" name="Shape 25"/>
          <p:cNvSpPr/>
          <p:nvPr/>
        </p:nvSpPr>
        <p:spPr>
          <a:xfrm>
            <a:off x="4828032" y="3154680"/>
            <a:ext cx="54864" cy="310896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010912" y="3081528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integrated GRC modules</a:t>
            </a:r>
            <a:endParaRPr lang="en-US" sz="1250" dirty="0"/>
          </a:p>
        </p:txBody>
      </p:sp>
      <p:sp>
        <p:nvSpPr>
          <p:cNvPr id="29" name="Shape 27"/>
          <p:cNvSpPr/>
          <p:nvPr/>
        </p:nvSpPr>
        <p:spPr>
          <a:xfrm>
            <a:off x="4828032" y="3749040"/>
            <a:ext cx="54864" cy="310896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010912" y="3675888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 marketplace (SIEM, ticketing, identity)</a:t>
            </a:r>
            <a:endParaRPr lang="en-US" sz="1250" dirty="0"/>
          </a:p>
        </p:txBody>
      </p:sp>
      <p:sp>
        <p:nvSpPr>
          <p:cNvPr id="31" name="Shape 29"/>
          <p:cNvSpPr/>
          <p:nvPr/>
        </p:nvSpPr>
        <p:spPr>
          <a:xfrm>
            <a:off x="4828032" y="4343400"/>
            <a:ext cx="54864" cy="310896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10912" y="4270248"/>
            <a:ext cx="3840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Multi-tenant MSP support with white-labeling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48874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TATER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84048" y="128016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VISIBILITY &amp; REPORTING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384048" y="292608"/>
            <a:ext cx="8595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Visibility. Audit-Ready Reports.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84048" y="1005840"/>
            <a:ext cx="2743200" cy="566928"/>
          </a:xfrm>
          <a:prstGeom prst="rect">
            <a:avLst/>
          </a:prstGeom>
          <a:solidFill>
            <a:srgbClr val="0C1829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93776" y="1097280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Dashboard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84048" y="1572768"/>
            <a:ext cx="2743200" cy="2999232"/>
          </a:xfrm>
          <a:prstGeom prst="rect">
            <a:avLst/>
          </a:prstGeom>
          <a:solidFill>
            <a:srgbClr val="161B27"/>
          </a:solidFill>
          <a:ln w="9525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12064" y="1627632"/>
            <a:ext cx="2542032" cy="2852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score by framework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Trend charts across scan history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heat map &amp; drift alerts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MITRE ATT&amp;CK coverage view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91840" y="1005840"/>
            <a:ext cx="2743200" cy="566928"/>
          </a:xfrm>
          <a:prstGeom prst="rect">
            <a:avLst/>
          </a:prstGeom>
          <a:solidFill>
            <a:srgbClr val="0C1829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01568" y="1097280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Framework Reports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291840" y="1572768"/>
            <a:ext cx="2743200" cy="2999232"/>
          </a:xfrm>
          <a:prstGeom prst="rect">
            <a:avLst/>
          </a:prstGeom>
          <a:solidFill>
            <a:srgbClr val="161B27"/>
          </a:solidFill>
          <a:ln w="9525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419856" y="1627632"/>
            <a:ext cx="2542032" cy="2852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Gap analysis by domain &amp; category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Control-to-standard cross-mapping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 export for auditors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CSV / Excel data export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99632" y="1005840"/>
            <a:ext cx="2743200" cy="566928"/>
          </a:xfrm>
          <a:prstGeom prst="rect">
            <a:avLst/>
          </a:prstGeom>
          <a:solidFill>
            <a:srgbClr val="0C1829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309360" y="1097280"/>
            <a:ext cx="25786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Center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199632" y="1572768"/>
            <a:ext cx="2743200" cy="2999232"/>
          </a:xfrm>
          <a:prstGeom prst="rect">
            <a:avLst/>
          </a:prstGeom>
          <a:solidFill>
            <a:srgbClr val="161B27"/>
          </a:solidFill>
          <a:ln w="9525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327648" y="1627632"/>
            <a:ext cx="2542032" cy="2852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Public-facing compliance posture page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framework percentages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Embeddable compliance score widget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Revocable token — no auth required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48874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TATER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84048" y="128016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REMEDIATION ENGINE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384048" y="292608"/>
            <a:ext cx="8595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Finding to Fix — Automatically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768096" y="1664208"/>
            <a:ext cx="1389888" cy="566928"/>
          </a:xfrm>
          <a:prstGeom prst="rect">
            <a:avLst/>
          </a:prstGeom>
          <a:solidFill>
            <a:srgbClr val="161B27"/>
          </a:solidFill>
          <a:ln w="12700">
            <a:solidFill>
              <a:srgbClr val="1E3A5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68096" y="1664208"/>
            <a:ext cx="138988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167128" y="1664208"/>
            <a:ext cx="1645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2322576" y="1664208"/>
            <a:ext cx="1389888" cy="566928"/>
          </a:xfrm>
          <a:prstGeom prst="rect">
            <a:avLst/>
          </a:prstGeom>
          <a:solidFill>
            <a:srgbClr val="161B27"/>
          </a:solidFill>
          <a:ln w="12700">
            <a:solidFill>
              <a:srgbClr val="1E3A5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2322576" y="1664208"/>
            <a:ext cx="138988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721608" y="1664208"/>
            <a:ext cx="1645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3877056" y="1664208"/>
            <a:ext cx="1389888" cy="566928"/>
          </a:xfrm>
          <a:prstGeom prst="rect">
            <a:avLst/>
          </a:prstGeom>
          <a:solidFill>
            <a:srgbClr val="161B27"/>
          </a:solidFill>
          <a:ln w="12700">
            <a:solidFill>
              <a:srgbClr val="1E3A5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877056" y="1664208"/>
            <a:ext cx="138988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Alert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276088" y="1664208"/>
            <a:ext cx="1645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5431536" y="1664208"/>
            <a:ext cx="1389888" cy="566928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5431536" y="1664208"/>
            <a:ext cx="138988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Remediate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830568" y="1664208"/>
            <a:ext cx="1645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6986016" y="1664208"/>
            <a:ext cx="1389888" cy="566928"/>
          </a:xfrm>
          <a:prstGeom prst="rect">
            <a:avLst/>
          </a:prstGeom>
          <a:solidFill>
            <a:srgbClr val="161B27"/>
          </a:solidFill>
          <a:ln w="12700">
            <a:solidFill>
              <a:srgbClr val="1E3A5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986016" y="1664208"/>
            <a:ext cx="138988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384048" y="2487168"/>
            <a:ext cx="2011680" cy="1737360"/>
          </a:xfrm>
          <a:prstGeom prst="rect">
            <a:avLst/>
          </a:prstGeom>
          <a:solidFill>
            <a:srgbClr val="161B27"/>
          </a:solidFill>
          <a:ln w="9525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84048" y="2487168"/>
            <a:ext cx="45720" cy="1737360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12064" y="2578608"/>
            <a:ext cx="18288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52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512064" y="310896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Pre-built remediation scripts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512064" y="3456432"/>
            <a:ext cx="1828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Defender, Exchange, SharePoint, Entra ID, Purview, SCUBA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2560320" y="2487168"/>
            <a:ext cx="2011680" cy="1737360"/>
          </a:xfrm>
          <a:prstGeom prst="rect">
            <a:avLst/>
          </a:prstGeom>
          <a:solidFill>
            <a:srgbClr val="161B27"/>
          </a:solidFill>
          <a:ln w="9525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2560320" y="2487168"/>
            <a:ext cx="45720" cy="1737360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688336" y="2578608"/>
            <a:ext cx="18288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800" dirty="0"/>
          </a:p>
        </p:txBody>
      </p:sp>
      <p:sp>
        <p:nvSpPr>
          <p:cNvPr id="28" name="Text 26"/>
          <p:cNvSpPr/>
          <p:nvPr/>
        </p:nvSpPr>
        <p:spPr>
          <a:xfrm>
            <a:off x="2688336" y="310896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Runbook architecture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88336" y="3456432"/>
            <a:ext cx="1828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 7.2 primary + PS 5.1 companion for Exchange Online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36592" y="2487168"/>
            <a:ext cx="2011680" cy="1737360"/>
          </a:xfrm>
          <a:prstGeom prst="rect">
            <a:avLst/>
          </a:prstGeom>
          <a:solidFill>
            <a:srgbClr val="161B27"/>
          </a:solidFill>
          <a:ln w="9525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736592" y="2487168"/>
            <a:ext cx="45720" cy="1737360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64608" y="2578608"/>
            <a:ext cx="18288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</a:t>
            </a:r>
            <a:endParaRPr lang="en-US" sz="2800" dirty="0"/>
          </a:p>
        </p:txBody>
      </p:sp>
      <p:sp>
        <p:nvSpPr>
          <p:cNvPr id="33" name="Text 31"/>
          <p:cNvSpPr/>
          <p:nvPr/>
        </p:nvSpPr>
        <p:spPr>
          <a:xfrm>
            <a:off x="4864608" y="310896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Webhook-triggered execution</a:t>
            </a:r>
            <a:endParaRPr lang="en-US" sz="1150" dirty="0"/>
          </a:p>
        </p:txBody>
      </p:sp>
      <p:sp>
        <p:nvSpPr>
          <p:cNvPr id="34" name="Text 32"/>
          <p:cNvSpPr/>
          <p:nvPr/>
        </p:nvSpPr>
        <p:spPr>
          <a:xfrm>
            <a:off x="4864608" y="3456432"/>
            <a:ext cx="1828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confirms, runbook executes, every action logged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6912864" y="2487168"/>
            <a:ext cx="2011680" cy="1737360"/>
          </a:xfrm>
          <a:prstGeom prst="rect">
            <a:avLst/>
          </a:prstGeom>
          <a:solidFill>
            <a:srgbClr val="161B27"/>
          </a:solidFill>
          <a:ln w="9525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6912864" y="2487168"/>
            <a:ext cx="45720" cy="1737360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040880" y="2578608"/>
            <a:ext cx="18288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1x</a:t>
            </a:r>
            <a:endParaRPr lang="en-US" sz="2800" dirty="0"/>
          </a:p>
        </p:txBody>
      </p:sp>
      <p:sp>
        <p:nvSpPr>
          <p:cNvPr id="38" name="Text 36"/>
          <p:cNvSpPr/>
          <p:nvPr/>
        </p:nvSpPr>
        <p:spPr>
          <a:xfrm>
            <a:off x="7040880" y="310896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consent onboarding</a:t>
            </a:r>
            <a:endParaRPr lang="en-US" sz="1150" dirty="0"/>
          </a:p>
        </p:txBody>
      </p:sp>
      <p:sp>
        <p:nvSpPr>
          <p:cNvPr id="39" name="Text 37"/>
          <p:cNvSpPr/>
          <p:nvPr/>
        </p:nvSpPr>
        <p:spPr>
          <a:xfrm>
            <a:off x="7040880" y="3456432"/>
            <a:ext cx="1828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One-click tenant onboarding via Entra ID app registration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48874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TATER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84048" y="128016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MANAGED SERVICE PROVIDERS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384048" y="292608"/>
            <a:ext cx="8595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for MSPs Managing Multiple Clients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84048" y="1078992"/>
            <a:ext cx="256032" cy="256032"/>
          </a:xfrm>
          <a:prstGeom prst="ellipse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04672" y="987552"/>
            <a:ext cx="8001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multi-tenant architecture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804672" y="1298448"/>
            <a:ext cx="8001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login, all clients. Data isolated per tenant with per-org partitioned Cosmos DB.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84048" y="1737360"/>
            <a:ext cx="8503920" cy="0"/>
          </a:xfrm>
          <a:prstGeom prst="line">
            <a:avLst/>
          </a:prstGeom>
          <a:noFill/>
          <a:ln w="6350">
            <a:solidFill>
              <a:srgbClr val="1E3A5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84048" y="1856232"/>
            <a:ext cx="256032" cy="256032"/>
          </a:xfrm>
          <a:prstGeom prst="ellipse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04672" y="1764792"/>
            <a:ext cx="8001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Per-org branding &amp; white-labeling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804672" y="2075688"/>
            <a:ext cx="8001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logos, accent colors, and company names per organization — branded for each client.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384048" y="2514600"/>
            <a:ext cx="8503920" cy="0"/>
          </a:xfrm>
          <a:prstGeom prst="line">
            <a:avLst/>
          </a:prstGeom>
          <a:noFill/>
          <a:ln w="6350">
            <a:solidFill>
              <a:srgbClr val="1E3A5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84048" y="2633472"/>
            <a:ext cx="256032" cy="256032"/>
          </a:xfrm>
          <a:prstGeom prst="ellipse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04672" y="2542032"/>
            <a:ext cx="8001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ServiceProvider role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804672" y="2852928"/>
            <a:ext cx="8001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Cross-org access without SuperAdmin privileges — see your clients, not everyone else.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384048" y="3291840"/>
            <a:ext cx="8503920" cy="0"/>
          </a:xfrm>
          <a:prstGeom prst="line">
            <a:avLst/>
          </a:prstGeom>
          <a:noFill/>
          <a:ln w="6350">
            <a:solidFill>
              <a:srgbClr val="1E3A5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84048" y="3410712"/>
            <a:ext cx="256032" cy="256032"/>
          </a:xfrm>
          <a:prstGeom prst="ellipse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04672" y="3319272"/>
            <a:ext cx="8001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Consolidated portfolio reporting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804672" y="3630168"/>
            <a:ext cx="8001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posture across all client orgs at a glance with drill-down per client.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384048" y="4069080"/>
            <a:ext cx="8503920" cy="0"/>
          </a:xfrm>
          <a:prstGeom prst="line">
            <a:avLst/>
          </a:prstGeom>
          <a:noFill/>
          <a:ln w="6350">
            <a:solidFill>
              <a:srgbClr val="1E3A5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84048" y="4187952"/>
            <a:ext cx="256032" cy="256032"/>
          </a:xfrm>
          <a:prstGeom prst="ellipse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04672" y="4096512"/>
            <a:ext cx="8001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Vendor questionnaire portal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804672" y="4407408"/>
            <a:ext cx="8001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Publish your own compliance posture to satisfy client and auditor due diligence requests.</a:t>
            </a:r>
            <a:endParaRPr lang="en-US" sz="11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488746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TATER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84048" y="128016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300" kern="0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384048" y="292608"/>
            <a:ext cx="8595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Simple, Transparent Pricing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384048" y="89611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features included at every tier. No contracts. Month-to-month billing.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84048" y="1261872"/>
            <a:ext cx="2743200" cy="3657600"/>
          </a:xfrm>
          <a:prstGeom prst="rect">
            <a:avLst/>
          </a:prstGeom>
          <a:solidFill>
            <a:srgbClr val="161B27"/>
          </a:solidFill>
          <a:ln w="9525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84048" y="1261872"/>
            <a:ext cx="54864" cy="365760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21208" y="1371600"/>
            <a:ext cx="254203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21208" y="1664208"/>
            <a:ext cx="254203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to 250 users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521208" y="1901952"/>
            <a:ext cx="254203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$2.00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521208" y="2468880"/>
            <a:ext cx="254203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 user / month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521208" y="2724912"/>
            <a:ext cx="2514600" cy="0"/>
          </a:xfrm>
          <a:prstGeom prst="line">
            <a:avLst/>
          </a:prstGeom>
          <a:noFill/>
          <a:ln w="9525">
            <a:solidFill>
              <a:srgbClr val="1E3A5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21208" y="2834640"/>
            <a:ext cx="2542032" cy="1993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frameworks &amp; 4,800+ controls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M365 + endpoint scanning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52 remediation scripts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templates with PDF export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OrgAdmin roles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contract — cancel anytime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291840" y="1261872"/>
            <a:ext cx="2743200" cy="3657600"/>
          </a:xfrm>
          <a:prstGeom prst="rect">
            <a:avLst/>
          </a:prstGeom>
          <a:solidFill>
            <a:srgbClr val="0C1C33"/>
          </a:solidFill>
          <a:ln w="19050">
            <a:solidFill>
              <a:srgbClr val="3B9EF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91840" y="1261872"/>
            <a:ext cx="54864" cy="3657600"/>
          </a:xfrm>
          <a:prstGeom prst="rect">
            <a:avLst/>
          </a:prstGeom>
          <a:solidFill>
            <a:srgbClr val="3B9EFF"/>
          </a:solidFill>
          <a:ln w="12700">
            <a:solidFill>
              <a:srgbClr val="3B9E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29000" y="1371600"/>
            <a:ext cx="254203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429000" y="1664208"/>
            <a:ext cx="254203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250 - 500 users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3429000" y="1901952"/>
            <a:ext cx="254203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B9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$1.75</a:t>
            </a:r>
            <a:endParaRPr lang="en-US" sz="3200" dirty="0"/>
          </a:p>
        </p:txBody>
      </p:sp>
      <p:sp>
        <p:nvSpPr>
          <p:cNvPr id="20" name="Text 18"/>
          <p:cNvSpPr/>
          <p:nvPr/>
        </p:nvSpPr>
        <p:spPr>
          <a:xfrm>
            <a:off x="3429000" y="2468880"/>
            <a:ext cx="254203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 user / month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3429000" y="2724912"/>
            <a:ext cx="2514600" cy="0"/>
          </a:xfrm>
          <a:prstGeom prst="line">
            <a:avLst/>
          </a:prstGeom>
          <a:noFill/>
          <a:ln w="9525">
            <a:solidFill>
              <a:srgbClr val="1E3A5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429000" y="2834640"/>
            <a:ext cx="2542032" cy="1993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in Standard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OrgAdmin roles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support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contract — cancel anytime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199632" y="1261872"/>
            <a:ext cx="2743200" cy="3657600"/>
          </a:xfrm>
          <a:prstGeom prst="rect">
            <a:avLst/>
          </a:prstGeom>
          <a:solidFill>
            <a:srgbClr val="161B27"/>
          </a:solidFill>
          <a:ln w="9525">
            <a:solidFill>
              <a:srgbClr val="1E3A5F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6199632" y="1261872"/>
            <a:ext cx="54864" cy="365760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336792" y="1371600"/>
            <a:ext cx="254203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/ MSP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336792" y="1664208"/>
            <a:ext cx="254203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500+ users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6336792" y="1901952"/>
            <a:ext cx="254203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</a:t>
            </a:r>
            <a:endParaRPr lang="en-US" sz="3200" dirty="0"/>
          </a:p>
        </p:txBody>
      </p:sp>
      <p:sp>
        <p:nvSpPr>
          <p:cNvPr id="28" name="Text 26"/>
          <p:cNvSpPr/>
          <p:nvPr/>
        </p:nvSpPr>
        <p:spPr>
          <a:xfrm>
            <a:off x="6336792" y="2468880"/>
            <a:ext cx="254203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sales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6336792" y="2724912"/>
            <a:ext cx="2514600" cy="0"/>
          </a:xfrm>
          <a:prstGeom prst="line">
            <a:avLst/>
          </a:prstGeom>
          <a:noFill/>
          <a:ln w="9525">
            <a:solidFill>
              <a:srgbClr val="1E3A5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336792" y="2834640"/>
            <a:ext cx="2542032" cy="1993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Multi-org management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Unlimited OrgAdmin roles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SSO / SCIM provisioning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White-label options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Dedicated support engineer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 guarantees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TATER Sales Deck</dc:title>
  <dc:subject>PptxGenJS Presentation</dc:subject>
  <dc:creator>TATER Security</dc:creator>
  <cp:lastModifiedBy>TATER Security</cp:lastModifiedBy>
  <cp:revision>1</cp:revision>
  <dcterms:created xsi:type="dcterms:W3CDTF">2026-04-02T21:36:31Z</dcterms:created>
  <dcterms:modified xsi:type="dcterms:W3CDTF">2026-04-02T21:36:31Z</dcterms:modified>
</cp:coreProperties>
</file>